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9"/>
  </p:notesMasterIdLst>
  <p:handoutMasterIdLst>
    <p:handoutMasterId r:id="rId20"/>
  </p:handoutMasterIdLst>
  <p:sldIdLst>
    <p:sldId id="693" r:id="rId7"/>
    <p:sldId id="717" r:id="rId8"/>
    <p:sldId id="723" r:id="rId9"/>
    <p:sldId id="258" r:id="rId10"/>
    <p:sldId id="724" r:id="rId11"/>
    <p:sldId id="719" r:id="rId12"/>
    <p:sldId id="727" r:id="rId13"/>
    <p:sldId id="728" r:id="rId14"/>
    <p:sldId id="725" r:id="rId15"/>
    <p:sldId id="726" r:id="rId16"/>
    <p:sldId id="718" r:id="rId17"/>
    <p:sldId id="680" r:id="rId18"/>
  </p:sldIdLst>
  <p:sldSz cx="12196763" cy="6858000"/>
  <p:notesSz cx="6805613" cy="9939338"/>
  <p:custDataLst>
    <p:tags r:id="rId2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FFC000"/>
    <a:srgbClr val="0078D5"/>
    <a:srgbClr val="B1C0D4"/>
    <a:srgbClr val="FFFFFF"/>
    <a:srgbClr val="34393C"/>
    <a:srgbClr val="FFB8B8"/>
    <a:srgbClr val="FFF3D7"/>
    <a:srgbClr val="DBF2FF"/>
    <a:srgbClr val="C5E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2022/12/14</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195882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3461262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156691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50252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76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1.emf"/><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3.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a:bodyPr>
          <a:lstStyle/>
          <a:p>
            <a:pPr>
              <a:lnSpc>
                <a:spcPct val="100000"/>
              </a:lnSpc>
            </a:pPr>
            <a:r>
              <a:rPr lang="zh-CN" altLang="en-US" sz="12000" dirty="0">
                <a:solidFill>
                  <a:srgbClr val="384056"/>
                </a:solidFill>
                <a:latin typeface="GEETYPE-SkyGB-Flash Reguar" panose="02010604000000000000" pitchFamily="2" charset="-122"/>
                <a:ea typeface="GEETYPE-SkyGB-Flash Reguar" panose="02010604000000000000" pitchFamily="2" charset="-122"/>
              </a:rPr>
              <a:t>计算图</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rgbClr val="384056"/>
                </a:solidFill>
                <a:latin typeface="GEETYPE-SkyGB-Flash Reguar" panose="02010604000000000000" pitchFamily="2" charset="-122"/>
                <a:ea typeface="GEETYPE-SkyGB-Flash Reguar" panose="02010604000000000000" pitchFamily="2" charset="-122"/>
              </a:rPr>
              <a:t>ZOMI</a:t>
            </a:r>
            <a:r>
              <a:rPr lang="zh-CN" altLang="en-US" sz="4400" b="1" dirty="0">
                <a:solidFill>
                  <a:srgbClr val="384056"/>
                </a:solidFill>
                <a:latin typeface="GEETYPE-SkyGB-Flash Reguar" panose="02010604000000000000" pitchFamily="2" charset="-122"/>
                <a:ea typeface="GEETYPE-SkyGB-Flash Reguar" panose="02010604000000000000" pitchFamily="2" charset="-122"/>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58070" y="1556792"/>
            <a:ext cx="11018160" cy="553680"/>
          </a:xfrm>
          <a:prstGeom prst="rect">
            <a:avLst/>
          </a:prstGeom>
          <a:noFill/>
          <a:ln w="0">
            <a:noFill/>
          </a:ln>
        </p:spPr>
        <p:txBody>
          <a:bodyPr lIns="0" tIns="0" rIns="0" bIns="0" anchor="ctr">
            <a:noAutofit/>
          </a:bodyPr>
          <a:lstStyle/>
          <a:p>
            <a:pPr algn="ctr">
              <a:lnSpc>
                <a:spcPct val="100000"/>
              </a:lnSpc>
              <a:buNone/>
            </a:pPr>
            <a:r>
              <a:rPr lang="zh-CN" altLang="en-US" sz="2400" spc="-52" dirty="0">
                <a:solidFill>
                  <a:srgbClr val="384056"/>
                </a:solidFill>
                <a:latin typeface="Segoe UI Semibold"/>
              </a:rPr>
              <a:t>基于数据流图（</a:t>
            </a:r>
            <a:r>
              <a:rPr lang="en-US" sz="2400" spc="-52" dirty="0">
                <a:solidFill>
                  <a:srgbClr val="384056"/>
                </a:solidFill>
                <a:latin typeface="Segoe UI Semibold"/>
              </a:rPr>
              <a:t>DAG</a:t>
            </a:r>
            <a:r>
              <a:rPr lang="zh-CN" altLang="en-US" sz="2400" spc="-52" dirty="0">
                <a:solidFill>
                  <a:srgbClr val="384056"/>
                </a:solidFill>
                <a:latin typeface="Segoe UI Semibold"/>
              </a:rPr>
              <a:t>）的计算框架</a:t>
            </a:r>
            <a:endParaRPr lang="en-US" sz="2400" b="0" spc="-1" dirty="0">
              <a:solidFill>
                <a:srgbClr val="384056"/>
              </a:solidFill>
              <a:latin typeface="Segoe UI"/>
            </a:endParaRPr>
          </a:p>
        </p:txBody>
      </p:sp>
      <p:sp>
        <p:nvSpPr>
          <p:cNvPr id="897" name="PlaceHolder 2"/>
          <p:cNvSpPr>
            <a:spLocks noGrp="1"/>
          </p:cNvSpPr>
          <p:nvPr>
            <p:ph/>
          </p:nvPr>
        </p:nvSpPr>
        <p:spPr>
          <a:xfrm>
            <a:off x="481757" y="2615970"/>
            <a:ext cx="4430472" cy="2880320"/>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sz="1800" spc="-1" dirty="0">
                <a:solidFill>
                  <a:srgbClr val="FFC000"/>
                </a:solidFill>
                <a:latin typeface="+mj-ea"/>
                <a:ea typeface="+mj-ea"/>
              </a:rPr>
              <a:t>DAG</a:t>
            </a:r>
            <a:r>
              <a:rPr lang="zh-CN" altLang="en-US" sz="1800" spc="-1" dirty="0">
                <a:solidFill>
                  <a:srgbClr val="FFC000"/>
                </a:solidFill>
                <a:latin typeface="+mj-ea"/>
                <a:ea typeface="+mj-ea"/>
              </a:rPr>
              <a:t> 表示计算逻辑和状态</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节点代表 </a:t>
            </a:r>
            <a:r>
              <a:rPr lang="en-US" sz="1800" spc="-1" dirty="0">
                <a:solidFill>
                  <a:srgbClr val="384056"/>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边代表 </a:t>
            </a:r>
            <a:r>
              <a:rPr lang="en-US" sz="1800" spc="-1" dirty="0">
                <a:solidFill>
                  <a:srgbClr val="384056"/>
                </a:solidFill>
                <a:latin typeface="+mj-ea"/>
                <a:ea typeface="+mj-ea"/>
              </a:rPr>
              <a:t>Tensor</a:t>
            </a: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特殊的操作</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a:t>
            </a:r>
            <a:r>
              <a:rPr lang="en-US" altLang="zh-CN" sz="1800" spc="-1" dirty="0">
                <a:solidFill>
                  <a:srgbClr val="384056"/>
                </a:solidFill>
                <a:latin typeface="+mj-ea"/>
                <a:ea typeface="+mj-ea"/>
              </a:rPr>
              <a:t>For/</a:t>
            </a:r>
            <a:r>
              <a:rPr lang="en-US" sz="1800" spc="-1" dirty="0">
                <a:solidFill>
                  <a:srgbClr val="384056"/>
                </a:solidFill>
                <a:latin typeface="+mj-ea"/>
                <a:ea typeface="+mj-ea"/>
              </a:rPr>
              <a:t>While </a:t>
            </a:r>
            <a:r>
              <a:rPr lang="zh-CN" altLang="en-US" sz="1800" spc="-1" dirty="0">
                <a:solidFill>
                  <a:srgbClr val="384056"/>
                </a:solidFill>
                <a:latin typeface="+mj-ea"/>
                <a:ea typeface="+mj-ea"/>
              </a:rPr>
              <a:t>等构建控制流</a:t>
            </a:r>
            <a:endParaRPr lang="en-US" sz="1800" spc="-1" dirty="0">
              <a:solidFill>
                <a:srgbClr val="384056"/>
              </a:solidFill>
              <a:latin typeface="+mj-ea"/>
              <a:ea typeface="+mj-ea"/>
            </a:endParaRP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特殊的边</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如：控制边表示节点间依赖</a:t>
            </a:r>
            <a:endParaRPr lang="en-US" sz="1800" spc="-1" dirty="0">
              <a:solidFill>
                <a:srgbClr val="384056"/>
              </a:solidFill>
              <a:latin typeface="+mj-ea"/>
              <a:ea typeface="+mj-ea"/>
            </a:endParaRPr>
          </a:p>
        </p:txBody>
      </p:sp>
      <p:sp>
        <p:nvSpPr>
          <p:cNvPr id="17" name="矩形 16">
            <a:extLst>
              <a:ext uri="{FF2B5EF4-FFF2-40B4-BE49-F238E27FC236}">
                <a16:creationId xmlns:a16="http://schemas.microsoft.com/office/drawing/2014/main" id="{6929604A-DE01-7344-989A-E2C98BC8D057}"/>
              </a:ext>
            </a:extLst>
          </p:cNvPr>
          <p:cNvSpPr/>
          <p:nvPr/>
        </p:nvSpPr>
        <p:spPr>
          <a:xfrm>
            <a:off x="586661" y="469193"/>
            <a:ext cx="3914854" cy="584775"/>
          </a:xfrm>
          <a:prstGeom prst="rect">
            <a:avLst/>
          </a:prstGeom>
        </p:spPr>
        <p:txBody>
          <a:bodyPr wrap="none">
            <a:spAutoFit/>
          </a:bodyPr>
          <a:lstStyle/>
          <a:p>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基于计算图的</a:t>
            </a:r>
            <a:r>
              <a:rPr lang="en-US" altLang="zh-CN" sz="3200" b="1" dirty="0">
                <a:solidFill>
                  <a:srgbClr val="384056"/>
                </a:solidFill>
                <a:latin typeface="Microsoft YaHei" panose="020B0503020204020204" pitchFamily="34" charset="-122"/>
                <a:ea typeface="Microsoft YaHei" panose="020B0503020204020204" pitchFamily="34" charset="-122"/>
                <a:cs typeface="Arial" pitchFamily="34" charset="0"/>
              </a:rPr>
              <a:t>AI</a:t>
            </a:r>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框架</a:t>
            </a:r>
            <a:endParaRPr lang="zh-CN" altLang="en-US" sz="3200" b="1" spc="-1" dirty="0">
              <a:solidFill>
                <a:srgbClr val="1A1A1A"/>
              </a:solidFill>
              <a:latin typeface="+mj-ea"/>
              <a:ea typeface="+mj-ea"/>
              <a:cs typeface="+mj-cs"/>
            </a:endParaRP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6173" y="2579805"/>
            <a:ext cx="7407796" cy="2937427"/>
          </a:xfrm>
          <a:prstGeom prst="rect">
            <a:avLst/>
          </a:prstGeom>
        </p:spPr>
      </p:pic>
    </p:spTree>
    <p:extLst>
      <p:ext uri="{BB962C8B-B14F-4D97-AF65-F5344CB8AC3E}">
        <p14:creationId xmlns:p14="http://schemas.microsoft.com/office/powerpoint/2010/main" val="1040126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a:t>
            </a:r>
            <a:r>
              <a:rPr lang="en-US" altLang="zh-CN" sz="2000" dirty="0">
                <a:solidFill>
                  <a:schemeClr val="tx1"/>
                </a:solidFill>
              </a:rPr>
              <a:t>AI</a:t>
            </a:r>
            <a:r>
              <a:rPr lang="zh-CN" altLang="en-US" sz="2000" dirty="0">
                <a:solidFill>
                  <a:schemeClr val="tx1"/>
                </a:solidFill>
              </a:rPr>
              <a:t>应用或者深度学习需要工程化、系统化会遇到哪些问题</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计算图的提出，解决了</a:t>
            </a:r>
            <a:r>
              <a:rPr lang="en-US" altLang="zh-CN" sz="2000" dirty="0">
                <a:solidFill>
                  <a:schemeClr val="tx1"/>
                </a:solidFill>
              </a:rPr>
              <a:t>AI</a:t>
            </a:r>
            <a:r>
              <a:rPr lang="zh-CN" altLang="en-US" sz="2000" dirty="0">
                <a:solidFill>
                  <a:schemeClr val="tx1"/>
                </a:solidFill>
              </a:rPr>
              <a:t>系统向下硬件执行计算统一表示，向上承接</a:t>
            </a:r>
            <a:r>
              <a:rPr lang="en-US" altLang="zh-CN" sz="2000" dirty="0">
                <a:solidFill>
                  <a:schemeClr val="tx1"/>
                </a:solidFill>
              </a:rPr>
              <a:t>AI</a:t>
            </a:r>
            <a:r>
              <a:rPr lang="zh-CN" altLang="en-US" sz="2000" dirty="0">
                <a:solidFill>
                  <a:schemeClr val="tx1"/>
                </a:solidFill>
              </a:rPr>
              <a:t>相关程序表示</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了解了计算图由张量和基本算</a:t>
            </a:r>
            <a:r>
              <a:rPr lang="zh-CN" altLang="en-US" sz="2000">
                <a:solidFill>
                  <a:schemeClr val="tx1"/>
                </a:solidFill>
              </a:rPr>
              <a:t>子所组成</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rgbClr val="384056"/>
                </a:solidFill>
              </a:rPr>
              <a:t>计算图（数据流图）：</a:t>
            </a:r>
            <a:r>
              <a:rPr lang="en-US" altLang="zh-CN" sz="2000" dirty="0">
                <a:solidFill>
                  <a:srgbClr val="384056"/>
                </a:solidFill>
              </a:rPr>
              <a:t>AI</a:t>
            </a:r>
            <a:r>
              <a:rPr lang="zh-CN" altLang="en-US" sz="2000" dirty="0">
                <a:solidFill>
                  <a:srgbClr val="384056"/>
                </a:solidFill>
              </a:rPr>
              <a:t>系统化问题 </a:t>
            </a:r>
            <a:r>
              <a:rPr lang="en-US" altLang="zh-CN" sz="2000" dirty="0">
                <a:solidFill>
                  <a:srgbClr val="384056"/>
                </a:solidFill>
              </a:rPr>
              <a:t>–</a:t>
            </a:r>
            <a:r>
              <a:rPr lang="zh-CN" altLang="en-US" sz="2000" dirty="0">
                <a:solidFill>
                  <a:srgbClr val="384056"/>
                </a:solidFill>
              </a:rPr>
              <a:t> 计算图的提出</a:t>
            </a:r>
            <a:endParaRPr lang="en-US" altLang="zh-CN" sz="2000" dirty="0">
              <a:solidFill>
                <a:srgbClr val="384056"/>
              </a:solidFill>
            </a:endParaRPr>
          </a:p>
          <a:p>
            <a:pPr lvl="1"/>
            <a:r>
              <a:rPr lang="zh-CN" altLang="en-US" sz="2000" dirty="0">
                <a:solidFill>
                  <a:schemeClr val="bg2"/>
                </a:solidFill>
              </a:rPr>
              <a:t>计算图和自动微分：回顾自动微分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chemeClr val="bg2"/>
                </a:solidFill>
              </a:rPr>
              <a:t>图的调度和执行：单算子调度 </a:t>
            </a:r>
            <a:r>
              <a:rPr lang="en-US" altLang="zh-CN" sz="2000" dirty="0">
                <a:solidFill>
                  <a:schemeClr val="bg2"/>
                </a:solidFill>
              </a:rPr>
              <a:t>–</a:t>
            </a:r>
            <a:r>
              <a:rPr lang="zh-CN" altLang="en-US" sz="2000" dirty="0">
                <a:solidFill>
                  <a:schemeClr val="bg2"/>
                </a:solidFill>
              </a:rPr>
              <a:t> 图切多设备调度 </a:t>
            </a:r>
            <a:r>
              <a:rPr lang="en-US" altLang="zh-CN" sz="2000" dirty="0">
                <a:solidFill>
                  <a:schemeClr val="bg2"/>
                </a:solidFill>
              </a:rPr>
              <a:t>–</a:t>
            </a:r>
            <a:r>
              <a:rPr lang="zh-CN" altLang="en-US" sz="2000" dirty="0">
                <a:solidFill>
                  <a:schemeClr val="bg2"/>
                </a:solidFill>
              </a:rPr>
              <a:t> 控制流控制</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384056"/>
                </a:solidFill>
                <a:latin typeface="Microsoft YaHei" panose="020B0503020204020204" pitchFamily="34" charset="-122"/>
                <a:ea typeface="Microsoft YaHei" panose="020B0503020204020204" pitchFamily="34" charset="-122"/>
              </a:rPr>
              <a:t>AI</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Framework</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Problem</a:t>
            </a:r>
            <a:endParaRPr lang="en-US" sz="3199" dirty="0">
              <a:solidFill>
                <a:srgbClr val="384056"/>
              </a:solidFill>
              <a:latin typeface="Microsoft YaHei" panose="020B0503020204020204" pitchFamily="34" charset="-122"/>
              <a:ea typeface="Microsoft YaHei" panose="020B0503020204020204" pitchFamily="34" charset="-122"/>
            </a:endParaRPr>
          </a:p>
        </p:txBody>
      </p:sp>
      <p:sp>
        <p:nvSpPr>
          <p:cNvPr id="396" name="PlaceHolder 2"/>
          <p:cNvSpPr>
            <a:spLocks noGrp="1"/>
          </p:cNvSpPr>
          <p:nvPr>
            <p:ph sz="half" idx="1"/>
          </p:nvPr>
        </p:nvSpPr>
        <p:spPr>
          <a:xfrm>
            <a:off x="623635" y="1600203"/>
            <a:ext cx="10963473" cy="246221"/>
          </a:xfrm>
          <a:prstGeom prst="rect">
            <a:avLst/>
          </a:prstGeom>
          <a:noFill/>
          <a:ln w="0">
            <a:noFill/>
          </a:ln>
        </p:spPr>
        <p:txBody>
          <a:bodyPr lIns="0" tIns="0" rIns="0" bIns="0" anchor="t">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
        <p:nvSpPr>
          <p:cNvPr id="10" name="TextBox 21">
            <a:extLst>
              <a:ext uri="{FF2B5EF4-FFF2-40B4-BE49-F238E27FC236}">
                <a16:creationId xmlns:a16="http://schemas.microsoft.com/office/drawing/2014/main" id="{24AEC3A2-BD05-314F-8FF0-9CD10E0E0A61}"/>
              </a:ext>
            </a:extLst>
          </p:cNvPr>
          <p:cNvSpPr/>
          <p:nvPr/>
        </p:nvSpPr>
        <p:spPr>
          <a:xfrm>
            <a:off x="5720601" y="4248975"/>
            <a:ext cx="2771784"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altLang="zh-CN" sz="2000" spc="-1" dirty="0">
                <a:solidFill>
                  <a:srgbClr val="1A1A1A"/>
                </a:solidFill>
                <a:highlight>
                  <a:srgbClr val="FFFF00"/>
                </a:highlight>
                <a:latin typeface="+mj-ea"/>
                <a:ea typeface="+mj-ea"/>
              </a:rPr>
              <a:t>Q</a:t>
            </a:r>
            <a:r>
              <a:rPr lang="zh-CN" altLang="en-US" sz="2000" spc="-1" dirty="0">
                <a:solidFill>
                  <a:srgbClr val="1A1A1A"/>
                </a:solidFill>
                <a:highlight>
                  <a:srgbClr val="FFFF00"/>
                </a:highlight>
                <a:latin typeface="+mj-ea"/>
                <a:ea typeface="+mj-ea"/>
              </a:rPr>
              <a:t>：如何实现自动求导？</a:t>
            </a:r>
            <a:endParaRPr lang="en-US" sz="2000" spc="-1" dirty="0">
              <a:highlight>
                <a:srgbClr val="FFFF00"/>
              </a:highlight>
              <a:latin typeface="+mj-ea"/>
              <a:ea typeface="+mj-ea"/>
            </a:endParaRPr>
          </a:p>
        </p:txBody>
      </p:sp>
      <p:sp>
        <p:nvSpPr>
          <p:cNvPr id="11" name="TextBox 21">
            <a:extLst>
              <a:ext uri="{FF2B5EF4-FFF2-40B4-BE49-F238E27FC236}">
                <a16:creationId xmlns:a16="http://schemas.microsoft.com/office/drawing/2014/main" id="{B86D9212-A94A-E64D-9F82-B8EDC55E47A4}"/>
              </a:ext>
            </a:extLst>
          </p:cNvPr>
          <p:cNvSpPr/>
          <p:nvPr/>
        </p:nvSpPr>
        <p:spPr>
          <a:xfrm>
            <a:off x="4658221" y="1014497"/>
            <a:ext cx="4309898"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altLang="zh-CN" sz="2000" spc="-1" dirty="0">
                <a:solidFill>
                  <a:srgbClr val="1A1A1A"/>
                </a:solidFill>
                <a:highlight>
                  <a:srgbClr val="FFFF00"/>
                </a:highlight>
                <a:latin typeface="+mj-ea"/>
                <a:ea typeface="+mj-ea"/>
              </a:rPr>
              <a:t>Q</a:t>
            </a:r>
            <a:r>
              <a:rPr lang="zh-CN" altLang="en-US" sz="2000" spc="-1" dirty="0">
                <a:solidFill>
                  <a:srgbClr val="1A1A1A"/>
                </a:solidFill>
                <a:highlight>
                  <a:srgbClr val="FFFF00"/>
                </a:highlight>
                <a:latin typeface="+mj-ea"/>
                <a:ea typeface="+mj-ea"/>
              </a:rPr>
              <a:t>：如何在系统中统一表示神经网络？</a:t>
            </a:r>
            <a:endParaRPr lang="en-US" sz="2000" spc="-1" dirty="0">
              <a:highlight>
                <a:srgbClr val="FFFF00"/>
              </a:highlight>
              <a:latin typeface="+mj-ea"/>
              <a:ea typeface="+mj-ea"/>
            </a:endParaRPr>
          </a:p>
        </p:txBody>
      </p:sp>
    </p:spTree>
    <p:extLst>
      <p:ext uri="{BB962C8B-B14F-4D97-AF65-F5344CB8AC3E}">
        <p14:creationId xmlns:p14="http://schemas.microsoft.com/office/powerpoint/2010/main" val="363774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additive="repl">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additive="repl">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384056"/>
                </a:solidFill>
                <a:latin typeface="Microsoft YaHei" panose="020B0503020204020204" pitchFamily="34" charset="-122"/>
                <a:ea typeface="Microsoft YaHei" panose="020B0503020204020204" pitchFamily="34" charset="-122"/>
              </a:rPr>
              <a:t>AI</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Framework</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Problem</a:t>
            </a:r>
            <a:endParaRPr lang="en-US" sz="3199" dirty="0">
              <a:solidFill>
                <a:srgbClr val="384056"/>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21917" y="1117757"/>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9" y="3643951"/>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6DDDC5A4-BBE7-9B46-A0EB-50C10C388F98}"/>
              </a:ext>
            </a:extLst>
          </p:cNvPr>
          <p:cNvSpPr/>
          <p:nvPr/>
        </p:nvSpPr>
        <p:spPr>
          <a:xfrm>
            <a:off x="3488531" y="4273130"/>
            <a:ext cx="5219699" cy="369332"/>
          </a:xfrm>
          <a:prstGeom prst="rect">
            <a:avLst/>
          </a:prstGeom>
        </p:spPr>
        <p:txBody>
          <a:bodyPr wrap="none">
            <a:spAutoFit/>
          </a:bodyPr>
          <a:lstStyle/>
          <a:p>
            <a:r>
              <a:rPr lang="en-US" altLang="zh-CN" dirty="0">
                <a:solidFill>
                  <a:srgbClr val="24292F"/>
                </a:solidFill>
                <a:highlight>
                  <a:srgbClr val="FFFF00"/>
                </a:highlight>
                <a:latin typeface="+mj-ea"/>
                <a:ea typeface="+mj-ea"/>
              </a:rPr>
              <a:t>Q</a:t>
            </a:r>
            <a:r>
              <a:rPr lang="zh-CN" altLang="en-US" dirty="0">
                <a:solidFill>
                  <a:srgbClr val="24292F"/>
                </a:solidFill>
                <a:highlight>
                  <a:srgbClr val="FFFF00"/>
                </a:highlight>
                <a:latin typeface="+mj-ea"/>
                <a:ea typeface="+mj-ea"/>
              </a:rPr>
              <a:t>：如何规划基本计算单元在加速器上高速执行？</a:t>
            </a:r>
            <a:endParaRPr lang="zh-CN" altLang="en-US" dirty="0">
              <a:highlight>
                <a:srgbClr val="FFFF00"/>
              </a:highlight>
              <a:latin typeface="+mj-ea"/>
              <a:ea typeface="+mj-ea"/>
            </a:endParaRPr>
          </a:p>
        </p:txBody>
      </p:sp>
      <p:sp>
        <p:nvSpPr>
          <p:cNvPr id="17" name="矩形 16">
            <a:extLst>
              <a:ext uri="{FF2B5EF4-FFF2-40B4-BE49-F238E27FC236}">
                <a16:creationId xmlns:a16="http://schemas.microsoft.com/office/drawing/2014/main" id="{4DE58B59-A796-5E4F-96D8-30188B4B481A}"/>
              </a:ext>
            </a:extLst>
          </p:cNvPr>
          <p:cNvSpPr/>
          <p:nvPr/>
        </p:nvSpPr>
        <p:spPr>
          <a:xfrm>
            <a:off x="3562437" y="3214049"/>
            <a:ext cx="4758034" cy="369332"/>
          </a:xfrm>
          <a:prstGeom prst="rect">
            <a:avLst/>
          </a:prstGeom>
        </p:spPr>
        <p:txBody>
          <a:bodyPr wrap="none">
            <a:spAutoFit/>
          </a:bodyPr>
          <a:lstStyle/>
          <a:p>
            <a:r>
              <a:rPr lang="en-US" altLang="zh-CN" dirty="0">
                <a:solidFill>
                  <a:srgbClr val="24292F"/>
                </a:solidFill>
                <a:highlight>
                  <a:srgbClr val="FFFF00"/>
                </a:highlight>
                <a:latin typeface="+mj-ea"/>
                <a:ea typeface="+mj-ea"/>
              </a:rPr>
              <a:t>Q</a:t>
            </a:r>
            <a:r>
              <a:rPr lang="zh-CN" altLang="en-US" dirty="0">
                <a:solidFill>
                  <a:srgbClr val="24292F"/>
                </a:solidFill>
                <a:highlight>
                  <a:srgbClr val="FFFF00"/>
                </a:highlight>
                <a:latin typeface="+mj-ea"/>
                <a:ea typeface="+mj-ea"/>
              </a:rPr>
              <a:t>：</a:t>
            </a:r>
            <a:r>
              <a:rPr lang="zh-CN" altLang="en-US" dirty="0">
                <a:highlight>
                  <a:srgbClr val="FFFF00"/>
                </a:highlight>
                <a:latin typeface="+mj-ea"/>
                <a:ea typeface="+mj-ea"/>
              </a:rPr>
              <a:t>如何对神经网络进行化简、合并、变换</a:t>
            </a:r>
            <a:r>
              <a:rPr lang="zh-CN" altLang="en-US" dirty="0">
                <a:solidFill>
                  <a:srgbClr val="24292F"/>
                </a:solidFill>
                <a:highlight>
                  <a:srgbClr val="FFFF00"/>
                </a:highlight>
                <a:latin typeface="+mj-ea"/>
                <a:ea typeface="+mj-ea"/>
              </a:rPr>
              <a:t>？</a:t>
            </a:r>
            <a:endParaRPr lang="zh-CN" altLang="en-US" dirty="0">
              <a:highlight>
                <a:srgbClr val="FFFF00"/>
              </a:highlight>
              <a:latin typeface="+mj-ea"/>
              <a:ea typeface="+mj-ea"/>
            </a:endParaRPr>
          </a:p>
        </p:txBody>
      </p:sp>
    </p:spTree>
    <p:extLst>
      <p:ext uri="{BB962C8B-B14F-4D97-AF65-F5344CB8AC3E}">
        <p14:creationId xmlns:p14="http://schemas.microsoft.com/office/powerpoint/2010/main" val="58749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384056"/>
                </a:solidFill>
                <a:latin typeface="Microsoft YaHei" panose="020B0503020204020204" pitchFamily="34" charset="-122"/>
                <a:ea typeface="Microsoft YaHei" panose="020B0503020204020204" pitchFamily="34" charset="-122"/>
              </a:rPr>
              <a:t>AI</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Framework</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Problem</a:t>
            </a:r>
            <a:endParaRPr lang="en-US" sz="3199" dirty="0">
              <a:solidFill>
                <a:srgbClr val="384056"/>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21917" y="1117757"/>
            <a:ext cx="7487322" cy="2086802"/>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505605" y="3760701"/>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123DBC8B-EDFA-2D45-9228-0D128E0424F5}"/>
              </a:ext>
            </a:extLst>
          </p:cNvPr>
          <p:cNvSpPr/>
          <p:nvPr/>
        </p:nvSpPr>
        <p:spPr>
          <a:xfrm>
            <a:off x="3750201" y="4427820"/>
            <a:ext cx="4264309" cy="369332"/>
          </a:xfrm>
          <a:prstGeom prst="rect">
            <a:avLst/>
          </a:prstGeom>
        </p:spPr>
        <p:txBody>
          <a:bodyPr wrap="none">
            <a:spAutoFit/>
          </a:bodyPr>
          <a:lstStyle/>
          <a:p>
            <a:r>
              <a:rPr lang="en-US" altLang="zh-CN" dirty="0">
                <a:solidFill>
                  <a:srgbClr val="24292F"/>
                </a:solidFill>
                <a:highlight>
                  <a:srgbClr val="FFFF00"/>
                </a:highlight>
                <a:latin typeface="+mj-ea"/>
                <a:ea typeface="+mj-ea"/>
              </a:rPr>
              <a:t>Q</a:t>
            </a:r>
            <a:r>
              <a:rPr lang="zh-CN" altLang="en-US" dirty="0">
                <a:solidFill>
                  <a:srgbClr val="24292F"/>
                </a:solidFill>
                <a:highlight>
                  <a:srgbClr val="FFFF00"/>
                </a:highlight>
                <a:latin typeface="+mj-ea"/>
                <a:ea typeface="+mj-ea"/>
              </a:rPr>
              <a:t>：基本处理单元派发到特定后端执行？</a:t>
            </a:r>
            <a:endParaRPr lang="zh-CN" altLang="en-US" dirty="0">
              <a:highlight>
                <a:srgbClr val="FFFF00"/>
              </a:highlight>
              <a:latin typeface="+mj-ea"/>
              <a:ea typeface="+mj-ea"/>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sp>
        <p:nvSpPr>
          <p:cNvPr id="12" name="矩形 11">
            <a:extLst>
              <a:ext uri="{FF2B5EF4-FFF2-40B4-BE49-F238E27FC236}">
                <a16:creationId xmlns:a16="http://schemas.microsoft.com/office/drawing/2014/main" id="{081A9563-F730-A940-BC42-24FE99C7C6BC}"/>
              </a:ext>
            </a:extLst>
          </p:cNvPr>
          <p:cNvSpPr/>
          <p:nvPr/>
        </p:nvSpPr>
        <p:spPr>
          <a:xfrm>
            <a:off x="4163143" y="3300315"/>
            <a:ext cx="3571812" cy="369332"/>
          </a:xfrm>
          <a:prstGeom prst="rect">
            <a:avLst/>
          </a:prstGeom>
        </p:spPr>
        <p:txBody>
          <a:bodyPr wrap="none">
            <a:spAutoFit/>
          </a:bodyPr>
          <a:lstStyle/>
          <a:p>
            <a:r>
              <a:rPr lang="en-US" altLang="zh-CN" dirty="0">
                <a:solidFill>
                  <a:srgbClr val="24292F"/>
                </a:solidFill>
                <a:highlight>
                  <a:srgbClr val="FFFF00"/>
                </a:highlight>
                <a:latin typeface="+mj-ea"/>
                <a:ea typeface="+mj-ea"/>
              </a:rPr>
              <a:t>Q</a:t>
            </a:r>
            <a:r>
              <a:rPr lang="zh-CN" altLang="en-US" dirty="0">
                <a:solidFill>
                  <a:srgbClr val="24292F"/>
                </a:solidFill>
                <a:highlight>
                  <a:srgbClr val="FFFF00"/>
                </a:highlight>
                <a:latin typeface="+mj-ea"/>
                <a:ea typeface="+mj-ea"/>
              </a:rPr>
              <a:t>：如何进行内存预分配和管理？</a:t>
            </a:r>
            <a:endParaRPr lang="zh-CN" altLang="en-US" dirty="0">
              <a:highlight>
                <a:srgbClr val="FFFF00"/>
              </a:highlight>
              <a:latin typeface="+mj-ea"/>
              <a:ea typeface="+mj-ea"/>
            </a:endParaRPr>
          </a:p>
        </p:txBody>
      </p:sp>
    </p:spTree>
    <p:extLst>
      <p:ext uri="{BB962C8B-B14F-4D97-AF65-F5344CB8AC3E}">
        <p14:creationId xmlns:p14="http://schemas.microsoft.com/office/powerpoint/2010/main" val="2376089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sz="3200" dirty="0">
                <a:solidFill>
                  <a:srgbClr val="384056"/>
                </a:solidFill>
                <a:latin typeface="Microsoft YaHei" panose="020B0503020204020204" pitchFamily="34" charset="-122"/>
                <a:ea typeface="Microsoft YaHei" panose="020B0503020204020204" pitchFamily="34" charset="-122"/>
              </a:rPr>
              <a:t>Computation graph</a:t>
            </a:r>
            <a:endParaRPr lang="en-US" sz="3200" dirty="0">
              <a:solidFill>
                <a:srgbClr val="384056"/>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B60032D1-924E-5049-A275-108BCD256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3647" y="1700808"/>
            <a:ext cx="4765113" cy="4550145"/>
          </a:xfrm>
          <a:prstGeom prst="rect">
            <a:avLst/>
          </a:prstGeom>
        </p:spPr>
      </p:pic>
      <p:sp>
        <p:nvSpPr>
          <p:cNvPr id="5" name="矩形 4">
            <a:extLst>
              <a:ext uri="{FF2B5EF4-FFF2-40B4-BE49-F238E27FC236}">
                <a16:creationId xmlns:a16="http://schemas.microsoft.com/office/drawing/2014/main" id="{EF3AFC1C-1FEA-2649-91E4-C512F5E39492}"/>
              </a:ext>
            </a:extLst>
          </p:cNvPr>
          <p:cNvSpPr/>
          <p:nvPr/>
        </p:nvSpPr>
        <p:spPr>
          <a:xfrm>
            <a:off x="3303647" y="1052736"/>
            <a:ext cx="5109091" cy="461665"/>
          </a:xfrm>
          <a:prstGeom prst="rect">
            <a:avLst/>
          </a:prstGeom>
        </p:spPr>
        <p:txBody>
          <a:bodyPr wrap="none">
            <a:spAutoFit/>
          </a:bodyPr>
          <a:lstStyle/>
          <a:p>
            <a:r>
              <a:rPr lang="zh-CN" altLang="en-US" sz="2400" b="1" dirty="0">
                <a:solidFill>
                  <a:srgbClr val="384056"/>
                </a:solidFill>
                <a:latin typeface="+mj-ea"/>
                <a:ea typeface="+mj-ea"/>
              </a:rPr>
              <a:t>为各类神经网络计算提供统一的描述</a:t>
            </a:r>
          </a:p>
        </p:txBody>
      </p:sp>
      <p:sp>
        <p:nvSpPr>
          <p:cNvPr id="8" name="矩形 7">
            <a:extLst>
              <a:ext uri="{FF2B5EF4-FFF2-40B4-BE49-F238E27FC236}">
                <a16:creationId xmlns:a16="http://schemas.microsoft.com/office/drawing/2014/main" id="{D911A7CB-9BE3-EE49-B66C-442652DEB8B4}"/>
              </a:ext>
            </a:extLst>
          </p:cNvPr>
          <p:cNvSpPr/>
          <p:nvPr/>
        </p:nvSpPr>
        <p:spPr bwMode="auto">
          <a:xfrm>
            <a:off x="3074045" y="2348880"/>
            <a:ext cx="6120680" cy="792088"/>
          </a:xfrm>
          <a:prstGeom prst="rect">
            <a:avLst/>
          </a:prstGeom>
          <a:noFill/>
          <a:ln w="381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9383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776447" y="1718448"/>
            <a:ext cx="7727708" cy="1728192"/>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2200" spc="-1" dirty="0">
                <a:solidFill>
                  <a:srgbClr val="FFC000"/>
                </a:solidFill>
                <a:latin typeface="+mj-ea"/>
                <a:ea typeface="+mj-ea"/>
              </a:rPr>
              <a:t>基本数据结构：</a:t>
            </a:r>
            <a:r>
              <a:rPr lang="en-US" sz="2200" spc="-1" dirty="0">
                <a:solidFill>
                  <a:srgbClr val="FFC000"/>
                </a:solidFill>
                <a:latin typeface="+mj-ea"/>
                <a:ea typeface="+mj-ea"/>
              </a:rPr>
              <a:t>Tensor </a:t>
            </a:r>
            <a:r>
              <a:rPr lang="zh-CN" altLang="en-US" sz="2200" spc="-1" dirty="0">
                <a:solidFill>
                  <a:srgbClr val="FFC000"/>
                </a:solidFill>
                <a:latin typeface="+mj-ea"/>
                <a:ea typeface="+mj-ea"/>
              </a:rPr>
              <a:t>张量</a:t>
            </a:r>
            <a:endParaRPr lang="en-US" sz="22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dirty="0">
                <a:solidFill>
                  <a:srgbClr val="384056"/>
                </a:solidFill>
              </a:rPr>
              <a:t>高维数组，对标量，向量，矩阵的推广</a:t>
            </a:r>
            <a:endParaRPr lang="en-US" altLang="zh-CN" dirty="0">
              <a:solidFill>
                <a:srgbClr val="384056"/>
              </a:solidFill>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mj-ea"/>
                <a:ea typeface="+mj-ea"/>
              </a:rPr>
              <a:t>Tensor</a:t>
            </a:r>
            <a:r>
              <a:rPr lang="zh-CN" altLang="en-US" sz="1800" spc="-1" dirty="0">
                <a:solidFill>
                  <a:srgbClr val="384056"/>
                </a:solidFill>
                <a:latin typeface="+mj-ea"/>
                <a:ea typeface="+mj-ea"/>
              </a:rPr>
              <a:t>形状（</a:t>
            </a:r>
            <a:r>
              <a:rPr lang="en-US" altLang="zh-CN" sz="1800" spc="-1" dirty="0">
                <a:solidFill>
                  <a:srgbClr val="384056"/>
                </a:solidFill>
                <a:latin typeface="+mj-ea"/>
                <a:ea typeface="+mj-ea"/>
              </a:rPr>
              <a:t>Shape</a:t>
            </a:r>
            <a:r>
              <a:rPr lang="zh-CN" altLang="en-US" sz="1800" spc="-1" dirty="0">
                <a:solidFill>
                  <a:srgbClr val="384056"/>
                </a:solidFill>
                <a:latin typeface="+mj-ea"/>
                <a:ea typeface="+mj-ea"/>
              </a:rPr>
              <a:t>）： </a:t>
            </a:r>
            <a:r>
              <a:rPr lang="en-US" sz="1800" spc="-1" dirty="0">
                <a:solidFill>
                  <a:srgbClr val="384056"/>
                </a:solidFill>
                <a:latin typeface="+mj-ea"/>
                <a:ea typeface="+mj-ea"/>
              </a:rPr>
              <a:t>[3, </a:t>
            </a:r>
            <a:r>
              <a:rPr lang="en-US" altLang="zh-CN" sz="1800" spc="-1" dirty="0">
                <a:solidFill>
                  <a:srgbClr val="384056"/>
                </a:solidFill>
                <a:latin typeface="+mj-ea"/>
                <a:ea typeface="+mj-ea"/>
              </a:rPr>
              <a:t>2,</a:t>
            </a:r>
            <a:r>
              <a:rPr lang="zh-CN" altLang="en-US" sz="1800" spc="-1" dirty="0">
                <a:solidFill>
                  <a:srgbClr val="384056"/>
                </a:solidFill>
                <a:latin typeface="+mj-ea"/>
                <a:ea typeface="+mj-ea"/>
              </a:rPr>
              <a:t> </a:t>
            </a:r>
            <a:r>
              <a:rPr lang="en-US" altLang="zh-CN" sz="1800" spc="-1" dirty="0">
                <a:solidFill>
                  <a:srgbClr val="384056"/>
                </a:solidFill>
                <a:latin typeface="+mj-ea"/>
                <a:ea typeface="+mj-ea"/>
              </a:rPr>
              <a:t>5</a:t>
            </a:r>
            <a:r>
              <a:rPr lang="en-US" sz="1800" spc="-1" dirty="0">
                <a:solidFill>
                  <a:srgbClr val="384056"/>
                </a:solidFill>
                <a:latin typeface="+mj-ea"/>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元素基本数据类型（</a:t>
            </a:r>
            <a:r>
              <a:rPr lang="en-US" altLang="zh-CN" sz="1800" spc="-1" dirty="0">
                <a:solidFill>
                  <a:srgbClr val="384056"/>
                </a:solidFill>
                <a:latin typeface="+mj-ea"/>
                <a:ea typeface="+mj-ea"/>
              </a:rPr>
              <a:t>Data</a:t>
            </a:r>
            <a:r>
              <a:rPr lang="zh-CN" altLang="en-US" sz="1800" spc="-1" dirty="0">
                <a:solidFill>
                  <a:srgbClr val="384056"/>
                </a:solidFill>
                <a:latin typeface="+mj-ea"/>
                <a:ea typeface="+mj-ea"/>
              </a:rPr>
              <a:t> </a:t>
            </a:r>
            <a:r>
              <a:rPr lang="en-US" altLang="zh-CN" sz="1800" spc="-1" dirty="0">
                <a:solidFill>
                  <a:srgbClr val="384056"/>
                </a:solidFill>
                <a:latin typeface="+mj-ea"/>
                <a:ea typeface="+mj-ea"/>
              </a:rPr>
              <a:t>Type</a:t>
            </a:r>
            <a:r>
              <a:rPr lang="zh-CN" altLang="en-US" sz="1800" spc="-1" dirty="0">
                <a:solidFill>
                  <a:srgbClr val="384056"/>
                </a:solidFill>
                <a:latin typeface="+mj-ea"/>
                <a:ea typeface="+mj-ea"/>
              </a:rPr>
              <a:t>）：</a:t>
            </a:r>
            <a:r>
              <a:rPr lang="en-US" sz="1800" spc="-1" dirty="0">
                <a:solidFill>
                  <a:srgbClr val="384056"/>
                </a:solidFill>
                <a:latin typeface="+mj-ea"/>
                <a:ea typeface="+mj-ea"/>
              </a:rPr>
              <a:t>int, float, string, etc.</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2"/>
          <a:stretch>
            <a:fillRect/>
          </a:stretch>
        </p:blipFill>
        <p:spPr>
          <a:xfrm>
            <a:off x="8754133" y="1881552"/>
            <a:ext cx="2353412" cy="1547448"/>
          </a:xfrm>
          <a:prstGeom prst="rect">
            <a:avLst/>
          </a:prstGeom>
        </p:spPr>
      </p:pic>
      <p:sp>
        <p:nvSpPr>
          <p:cNvPr id="10" name="矩形 9">
            <a:extLst>
              <a:ext uri="{FF2B5EF4-FFF2-40B4-BE49-F238E27FC236}">
                <a16:creationId xmlns:a16="http://schemas.microsoft.com/office/drawing/2014/main" id="{B57205BB-3A56-7C4B-B5DB-877D8F6ED489}"/>
              </a:ext>
            </a:extLst>
          </p:cNvPr>
          <p:cNvSpPr/>
          <p:nvPr/>
        </p:nvSpPr>
        <p:spPr>
          <a:xfrm>
            <a:off x="586661" y="469193"/>
            <a:ext cx="5966698" cy="584775"/>
          </a:xfrm>
          <a:prstGeom prst="rect">
            <a:avLst/>
          </a:prstGeom>
        </p:spPr>
        <p:txBody>
          <a:bodyPr wrap="none">
            <a:spAutoFit/>
          </a:bodyPr>
          <a:lstStyle/>
          <a:p>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基于计算图的</a:t>
            </a:r>
            <a:r>
              <a:rPr lang="en-US" altLang="zh-CN" sz="3200" b="1" dirty="0">
                <a:solidFill>
                  <a:srgbClr val="384056"/>
                </a:solidFill>
                <a:latin typeface="Microsoft YaHei" panose="020B0503020204020204" pitchFamily="34" charset="-122"/>
                <a:ea typeface="Microsoft YaHei" panose="020B0503020204020204" pitchFamily="34" charset="-122"/>
                <a:cs typeface="Arial" pitchFamily="34" charset="0"/>
              </a:rPr>
              <a:t>AI</a:t>
            </a:r>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框架：基本组成</a:t>
            </a:r>
            <a:endParaRPr lang="zh-CN" altLang="en-US" sz="3200" b="1" spc="-1" dirty="0">
              <a:solidFill>
                <a:srgbClr val="1A1A1A"/>
              </a:solidFill>
              <a:latin typeface="+mj-ea"/>
              <a:ea typeface="+mj-ea"/>
              <a:cs typeface="+mj-cs"/>
            </a:endParaRPr>
          </a:p>
        </p:txBody>
      </p:sp>
      <p:sp>
        <p:nvSpPr>
          <p:cNvPr id="2" name="矩形 1">
            <a:extLst>
              <a:ext uri="{FF2B5EF4-FFF2-40B4-BE49-F238E27FC236}">
                <a16:creationId xmlns:a16="http://schemas.microsoft.com/office/drawing/2014/main" id="{667B5F57-8A61-834B-ADE1-60D2FE3BE06E}"/>
              </a:ext>
            </a:extLst>
          </p:cNvPr>
          <p:cNvSpPr/>
          <p:nvPr/>
        </p:nvSpPr>
        <p:spPr>
          <a:xfrm>
            <a:off x="556422" y="3878688"/>
            <a:ext cx="10785998" cy="1391022"/>
          </a:xfrm>
          <a:prstGeom prst="rect">
            <a:avLst/>
          </a:prstGeom>
        </p:spPr>
        <p:txBody>
          <a:bodyPr wrap="square">
            <a:spAutoFit/>
          </a:bodyPr>
          <a:lstStyle/>
          <a:p>
            <a:pPr marL="228600" lvl="1">
              <a:lnSpc>
                <a:spcPct val="130000"/>
              </a:lnSpc>
              <a:spcBef>
                <a:spcPts val="400"/>
              </a:spcBef>
              <a:buClr>
                <a:srgbClr val="1A1A1A"/>
              </a:buClr>
              <a:buSzPct val="90000"/>
            </a:pPr>
            <a:r>
              <a:rPr lang="zh-CN" altLang="en-US" sz="2200" b="1" spc="-1" dirty="0">
                <a:solidFill>
                  <a:srgbClr val="FFC000"/>
                </a:solidFill>
                <a:latin typeface="+mj-ea"/>
                <a:ea typeface="+mj-ea"/>
              </a:rPr>
              <a:t>优点：</a:t>
            </a:r>
            <a:endParaRPr lang="en-US" altLang="zh-CN" sz="2200" b="1"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999" dirty="0">
                <a:solidFill>
                  <a:srgbClr val="384056"/>
                </a:solidFill>
                <a:latin typeface="+mn-lt"/>
                <a:ea typeface="+mn-ea"/>
              </a:rPr>
              <a:t>后端自动推断并完成元素逻辑存储空间向物理存储空间的映射</a:t>
            </a:r>
            <a:endParaRPr lang="en-US" altLang="zh-CN" sz="1999" dirty="0">
              <a:solidFill>
                <a:srgbClr val="384056"/>
              </a:solidFill>
              <a:latin typeface="+mn-lt"/>
              <a:ea typeface="+mn-ea"/>
            </a:endParaRPr>
          </a:p>
          <a:p>
            <a:pPr marL="457200" lvl="1" indent="-228600">
              <a:lnSpc>
                <a:spcPct val="130000"/>
              </a:lnSpc>
              <a:spcBef>
                <a:spcPts val="400"/>
              </a:spcBef>
              <a:buClr>
                <a:srgbClr val="1A1A1A"/>
              </a:buClr>
              <a:buSzPct val="90000"/>
              <a:buFont typeface="Wingdings" charset="2"/>
              <a:buChar char=""/>
            </a:pPr>
            <a:r>
              <a:rPr lang="zh-CN" altLang="en-US" sz="1999" dirty="0">
                <a:solidFill>
                  <a:srgbClr val="384056"/>
                </a:solidFill>
                <a:latin typeface="+mn-lt"/>
                <a:ea typeface="+mn-ea"/>
              </a:rPr>
              <a:t>基本运算类型作为整体数据进行批量操作，适合单指令多数据（</a:t>
            </a:r>
            <a:r>
              <a:rPr lang="en-US" altLang="zh-CN" sz="1999" dirty="0">
                <a:solidFill>
                  <a:srgbClr val="384056"/>
                </a:solidFill>
                <a:latin typeface="+mn-lt"/>
                <a:ea typeface="+mn-ea"/>
              </a:rPr>
              <a:t>SIMD</a:t>
            </a:r>
            <a:r>
              <a:rPr lang="zh-CN" altLang="en-US" sz="1999" dirty="0">
                <a:solidFill>
                  <a:srgbClr val="384056"/>
                </a:solidFill>
                <a:latin typeface="+mn-lt"/>
                <a:ea typeface="+mn-ea"/>
              </a:rPr>
              <a:t>）并行加速</a:t>
            </a:r>
          </a:p>
        </p:txBody>
      </p:sp>
    </p:spTree>
    <p:extLst>
      <p:ext uri="{BB962C8B-B14F-4D97-AF65-F5344CB8AC3E}">
        <p14:creationId xmlns:p14="http://schemas.microsoft.com/office/powerpoint/2010/main" val="40318842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2">
            <a:extLst>
              <a:ext uri="{FF2B5EF4-FFF2-40B4-BE49-F238E27FC236}">
                <a16:creationId xmlns:a16="http://schemas.microsoft.com/office/drawing/2014/main" id="{7E460CBD-231C-B249-9548-512082DA9912}"/>
              </a:ext>
            </a:extLst>
          </p:cNvPr>
          <p:cNvSpPr txBox="1">
            <a:spLocks/>
          </p:cNvSpPr>
          <p:nvPr/>
        </p:nvSpPr>
        <p:spPr>
          <a:xfrm>
            <a:off x="6751242" y="1374479"/>
            <a:ext cx="3600400" cy="1547449"/>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2200" kern="0" spc="-1" dirty="0">
                <a:solidFill>
                  <a:srgbClr val="FFC000"/>
                </a:solidFill>
                <a:latin typeface="+mj-ea"/>
                <a:ea typeface="+mj-ea"/>
              </a:rPr>
              <a:t>图像张量化表示：</a:t>
            </a:r>
            <a:endParaRPr lang="en-US" altLang="zh-CN" sz="2200" kern="0" spc="-1" dirty="0">
              <a:solidFill>
                <a:srgbClr val="FFC000"/>
              </a:solidFill>
              <a:latin typeface="+mj-ea"/>
              <a:ea typeface="+mj-ea"/>
            </a:endParaRPr>
          </a:p>
          <a:p>
            <a:pPr>
              <a:lnSpc>
                <a:spcPct val="130000"/>
              </a:lnSpc>
              <a:spcBef>
                <a:spcPts val="561"/>
              </a:spcBef>
              <a:buClr>
                <a:srgbClr val="1A1A1A"/>
              </a:buClr>
              <a:buSzPct val="90000"/>
            </a:pP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N</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C</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H</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W</a:t>
            </a:r>
            <a:r>
              <a:rPr lang="zh-CN" altLang="en-US" sz="2000" kern="0" spc="-1" dirty="0">
                <a:solidFill>
                  <a:srgbClr val="384056"/>
                </a:solidFill>
                <a:latin typeface="+mj-ea"/>
                <a:ea typeface="+mj-ea"/>
              </a:rPr>
              <a:t>）</a:t>
            </a:r>
            <a:endParaRPr lang="en-US" sz="1600" kern="0" spc="-1" dirty="0">
              <a:solidFill>
                <a:srgbClr val="384056"/>
              </a:solidFill>
              <a:latin typeface="+mj-ea"/>
              <a:ea typeface="+mj-ea"/>
            </a:endParaRPr>
          </a:p>
        </p:txBody>
      </p:sp>
      <p:sp>
        <p:nvSpPr>
          <p:cNvPr id="3" name="PlaceHolder 2">
            <a:extLst>
              <a:ext uri="{FF2B5EF4-FFF2-40B4-BE49-F238E27FC236}">
                <a16:creationId xmlns:a16="http://schemas.microsoft.com/office/drawing/2014/main" id="{7433E7C0-5B36-2D4E-B3ED-DD0751766826}"/>
              </a:ext>
            </a:extLst>
          </p:cNvPr>
          <p:cNvSpPr txBox="1">
            <a:spLocks/>
          </p:cNvSpPr>
          <p:nvPr/>
        </p:nvSpPr>
        <p:spPr>
          <a:xfrm>
            <a:off x="6751242" y="3186595"/>
            <a:ext cx="3600400" cy="1547449"/>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2200" kern="0" spc="-1" dirty="0">
                <a:solidFill>
                  <a:srgbClr val="FFC000"/>
                </a:solidFill>
                <a:latin typeface="+mj-ea"/>
                <a:ea typeface="+mj-ea"/>
              </a:rPr>
              <a:t>自然语言张量化表示：</a:t>
            </a:r>
            <a:endParaRPr lang="en-US" altLang="zh-CN" sz="2200" kern="0" spc="-1" dirty="0">
              <a:solidFill>
                <a:srgbClr val="FFC000"/>
              </a:solidFill>
              <a:latin typeface="+mj-ea"/>
              <a:ea typeface="+mj-ea"/>
            </a:endParaRPr>
          </a:p>
          <a:p>
            <a:pPr>
              <a:lnSpc>
                <a:spcPct val="130000"/>
              </a:lnSpc>
              <a:spcBef>
                <a:spcPts val="561"/>
              </a:spcBef>
              <a:buClr>
                <a:srgbClr val="1A1A1A"/>
              </a:buClr>
              <a:buSzPct val="90000"/>
            </a:pP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N</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S</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W</a:t>
            </a:r>
            <a:r>
              <a:rPr lang="zh-CN" altLang="en-US" sz="2000" kern="0" spc="-1" dirty="0">
                <a:solidFill>
                  <a:srgbClr val="384056"/>
                </a:solidFill>
                <a:latin typeface="+mj-ea"/>
                <a:ea typeface="+mj-ea"/>
              </a:rPr>
              <a:t>）</a:t>
            </a:r>
            <a:endParaRPr lang="en-US" sz="1600" kern="0" spc="-1" dirty="0">
              <a:solidFill>
                <a:srgbClr val="384056"/>
              </a:solidFill>
              <a:latin typeface="+mj-ea"/>
              <a:ea typeface="+mj-ea"/>
            </a:endParaRPr>
          </a:p>
        </p:txBody>
      </p:sp>
      <p:sp>
        <p:nvSpPr>
          <p:cNvPr id="4" name="矩形 3">
            <a:extLst>
              <a:ext uri="{FF2B5EF4-FFF2-40B4-BE49-F238E27FC236}">
                <a16:creationId xmlns:a16="http://schemas.microsoft.com/office/drawing/2014/main" id="{05B67336-4439-1C4E-AB71-45D20568B069}"/>
              </a:ext>
            </a:extLst>
          </p:cNvPr>
          <p:cNvSpPr/>
          <p:nvPr/>
        </p:nvSpPr>
        <p:spPr>
          <a:xfrm>
            <a:off x="586661" y="469193"/>
            <a:ext cx="5966698" cy="584775"/>
          </a:xfrm>
          <a:prstGeom prst="rect">
            <a:avLst/>
          </a:prstGeom>
        </p:spPr>
        <p:txBody>
          <a:bodyPr wrap="none">
            <a:spAutoFit/>
          </a:bodyPr>
          <a:lstStyle/>
          <a:p>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基于计算图的</a:t>
            </a:r>
            <a:r>
              <a:rPr lang="en-US" altLang="zh-CN" sz="3200" b="1" dirty="0">
                <a:solidFill>
                  <a:srgbClr val="384056"/>
                </a:solidFill>
                <a:latin typeface="Microsoft YaHei" panose="020B0503020204020204" pitchFamily="34" charset="-122"/>
                <a:ea typeface="Microsoft YaHei" panose="020B0503020204020204" pitchFamily="34" charset="-122"/>
                <a:cs typeface="Arial" pitchFamily="34" charset="0"/>
              </a:rPr>
              <a:t>AI</a:t>
            </a:r>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框架：基本组成</a:t>
            </a:r>
            <a:endParaRPr lang="zh-CN" altLang="en-US" sz="3200" b="1" spc="-1" dirty="0">
              <a:solidFill>
                <a:srgbClr val="1A1A1A"/>
              </a:solidFill>
              <a:latin typeface="+mj-ea"/>
              <a:ea typeface="+mj-ea"/>
              <a:cs typeface="+mj-cs"/>
            </a:endParaRPr>
          </a:p>
        </p:txBody>
      </p:sp>
      <p:pic>
        <p:nvPicPr>
          <p:cNvPr id="5" name="图片 4">
            <a:extLst>
              <a:ext uri="{FF2B5EF4-FFF2-40B4-BE49-F238E27FC236}">
                <a16:creationId xmlns:a16="http://schemas.microsoft.com/office/drawing/2014/main" id="{85EE9589-8383-1342-AD27-E595762FC619}"/>
              </a:ext>
            </a:extLst>
          </p:cNvPr>
          <p:cNvPicPr>
            <a:picLocks noChangeAspect="1"/>
          </p:cNvPicPr>
          <p:nvPr/>
        </p:nvPicPr>
        <p:blipFill>
          <a:blip r:embed="rId2"/>
          <a:stretch>
            <a:fillRect/>
          </a:stretch>
        </p:blipFill>
        <p:spPr>
          <a:xfrm>
            <a:off x="714588" y="2097575"/>
            <a:ext cx="4988506" cy="3312368"/>
          </a:xfrm>
          <a:prstGeom prst="rect">
            <a:avLst/>
          </a:prstGeom>
        </p:spPr>
      </p:pic>
      <p:sp>
        <p:nvSpPr>
          <p:cNvPr id="6" name="PlaceHolder 2">
            <a:extLst>
              <a:ext uri="{FF2B5EF4-FFF2-40B4-BE49-F238E27FC236}">
                <a16:creationId xmlns:a16="http://schemas.microsoft.com/office/drawing/2014/main" id="{DFB552E4-52F3-3A41-B57E-BEF81384D3B8}"/>
              </a:ext>
            </a:extLst>
          </p:cNvPr>
          <p:cNvSpPr txBox="1">
            <a:spLocks/>
          </p:cNvSpPr>
          <p:nvPr/>
        </p:nvSpPr>
        <p:spPr>
          <a:xfrm>
            <a:off x="6746453" y="4797152"/>
            <a:ext cx="3600400" cy="1547449"/>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2200" kern="0" spc="-1" dirty="0">
                <a:solidFill>
                  <a:srgbClr val="FFC000"/>
                </a:solidFill>
                <a:latin typeface="+mj-ea"/>
                <a:ea typeface="+mj-ea"/>
              </a:rPr>
              <a:t>稀疏张量：</a:t>
            </a:r>
            <a:endParaRPr lang="en-US" altLang="zh-CN" sz="2200" kern="0" spc="-1" dirty="0">
              <a:solidFill>
                <a:srgbClr val="FFC000"/>
              </a:solidFill>
              <a:latin typeface="+mj-ea"/>
              <a:ea typeface="+mj-ea"/>
            </a:endParaRPr>
          </a:p>
          <a:p>
            <a:pPr>
              <a:lnSpc>
                <a:spcPct val="130000"/>
              </a:lnSpc>
              <a:spcBef>
                <a:spcPts val="561"/>
              </a:spcBef>
              <a:buClr>
                <a:srgbClr val="1A1A1A"/>
              </a:buClr>
              <a:buSzPct val="90000"/>
            </a:pPr>
            <a:r>
              <a:rPr lang="zh-CN" altLang="en-US" sz="2000" kern="0" spc="-1" dirty="0">
                <a:solidFill>
                  <a:srgbClr val="384056"/>
                </a:solidFill>
                <a:latin typeface="+mj-ea"/>
                <a:ea typeface="+mj-ea"/>
              </a:rPr>
              <a:t>点云和图</a:t>
            </a:r>
            <a:endParaRPr lang="en-US" sz="2000" kern="0" spc="-1" dirty="0">
              <a:solidFill>
                <a:srgbClr val="384056"/>
              </a:solidFill>
              <a:latin typeface="+mj-ea"/>
              <a:ea typeface="+mj-ea"/>
            </a:endParaRPr>
          </a:p>
        </p:txBody>
      </p:sp>
    </p:spTree>
    <p:extLst>
      <p:ext uri="{BB962C8B-B14F-4D97-AF65-F5344CB8AC3E}">
        <p14:creationId xmlns:p14="http://schemas.microsoft.com/office/powerpoint/2010/main" val="324658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697781" y="1300070"/>
            <a:ext cx="4456357" cy="1296144"/>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基本数据结构：</a:t>
            </a:r>
            <a:r>
              <a:rPr lang="en-US" sz="1800" spc="-1" dirty="0">
                <a:solidFill>
                  <a:srgbClr val="FFC000"/>
                </a:solidFill>
                <a:latin typeface="+mj-ea"/>
                <a:ea typeface="+mj-ea"/>
              </a:rPr>
              <a:t>Tensor </a:t>
            </a:r>
            <a:r>
              <a:rPr lang="zh-CN" altLang="en-US" sz="1800" spc="-1" dirty="0">
                <a:solidFill>
                  <a:srgbClr val="FFC000"/>
                </a:solidFill>
                <a:latin typeface="+mj-ea"/>
                <a:ea typeface="+mj-ea"/>
              </a:rPr>
              <a:t>张量</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mj-ea"/>
                <a:ea typeface="+mj-ea"/>
              </a:rPr>
              <a:t>Tensor</a:t>
            </a:r>
            <a:r>
              <a:rPr lang="zh-CN" altLang="en-US" sz="1800" spc="-1" dirty="0">
                <a:solidFill>
                  <a:srgbClr val="384056"/>
                </a:solidFill>
                <a:latin typeface="+mj-ea"/>
                <a:ea typeface="+mj-ea"/>
              </a:rPr>
              <a:t>形状： </a:t>
            </a:r>
            <a:r>
              <a:rPr lang="en-US" sz="1800" spc="-1" dirty="0">
                <a:solidFill>
                  <a:srgbClr val="384056"/>
                </a:solidFill>
                <a:latin typeface="+mj-ea"/>
                <a:ea typeface="+mj-ea"/>
              </a:rPr>
              <a:t>[2, 3, 4</a:t>
            </a:r>
            <a:r>
              <a:rPr lang="en-US" altLang="zh-CN" sz="1800" spc="-1" dirty="0">
                <a:solidFill>
                  <a:srgbClr val="384056"/>
                </a:solidFill>
                <a:latin typeface="+mj-ea"/>
                <a:ea typeface="+mj-ea"/>
              </a:rPr>
              <a:t>,</a:t>
            </a:r>
            <a:r>
              <a:rPr lang="zh-CN" altLang="en-US" sz="1800" spc="-1" dirty="0">
                <a:solidFill>
                  <a:srgbClr val="384056"/>
                </a:solidFill>
                <a:latin typeface="+mj-ea"/>
                <a:ea typeface="+mj-ea"/>
              </a:rPr>
              <a:t> </a:t>
            </a:r>
            <a:r>
              <a:rPr lang="en-US" altLang="zh-CN" sz="1800" spc="-1" dirty="0">
                <a:solidFill>
                  <a:srgbClr val="384056"/>
                </a:solidFill>
                <a:latin typeface="+mj-ea"/>
                <a:ea typeface="+mj-ea"/>
              </a:rPr>
              <a:t>5</a:t>
            </a:r>
            <a:r>
              <a:rPr lang="en-US" sz="1800" spc="-1" dirty="0">
                <a:solidFill>
                  <a:srgbClr val="384056"/>
                </a:solidFill>
                <a:latin typeface="+mj-ea"/>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元素类型：</a:t>
            </a:r>
            <a:r>
              <a:rPr lang="en-US" sz="1800" spc="-1" dirty="0">
                <a:solidFill>
                  <a:srgbClr val="384056"/>
                </a:solidFill>
                <a:latin typeface="+mj-ea"/>
                <a:ea typeface="+mj-ea"/>
              </a:rPr>
              <a:t>int, float, string, etc.</a:t>
            </a:r>
            <a:endParaRPr lang="en-US" sz="1800" b="0" spc="-1" dirty="0">
              <a:solidFill>
                <a:srgbClr val="384056"/>
              </a:solidFill>
              <a:latin typeface="+mj-ea"/>
              <a:ea typeface="+mj-ea"/>
            </a:endParaRPr>
          </a:p>
        </p:txBody>
      </p:sp>
      <p:graphicFrame>
        <p:nvGraphicFramePr>
          <p:cNvPr id="895" name="Table 82"/>
          <p:cNvGraphicFramePr/>
          <p:nvPr>
            <p:extLst>
              <p:ext uri="{D42A27DB-BD31-4B8C-83A1-F6EECF244321}">
                <p14:modId xmlns:p14="http://schemas.microsoft.com/office/powerpoint/2010/main" val="1605448986"/>
              </p:ext>
            </p:extLst>
          </p:nvPr>
        </p:nvGraphicFramePr>
        <p:xfrm>
          <a:off x="5875829" y="3871312"/>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40732" y="1510334"/>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915244" y="3877445"/>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mj-ea"/>
                <a:ea typeface="+mj-ea"/>
              </a:rPr>
              <a:t>基本运算单元：</a:t>
            </a:r>
            <a:r>
              <a:rPr lang="en-US" sz="1800" kern="0" spc="-1" dirty="0">
                <a:solidFill>
                  <a:srgbClr val="FFC000"/>
                </a:solidFill>
                <a:latin typeface="+mj-ea"/>
                <a:ea typeface="+mj-ea"/>
              </a:rPr>
              <a:t>Operator</a:t>
            </a:r>
            <a:r>
              <a:rPr lang="zh-CN" altLang="en-US" sz="1800" kern="0" spc="-1" dirty="0">
                <a:solidFill>
                  <a:srgbClr val="FFC000"/>
                </a:solidFill>
                <a:latin typeface="+mj-ea"/>
                <a:ea typeface="+mj-ea"/>
              </a:rPr>
              <a:t> 算子</a:t>
            </a:r>
            <a:endParaRPr lang="en-US" sz="1800" kern="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由最基本的代数算子组成</a:t>
            </a:r>
            <a:endParaRPr lang="en-US" altLang="zh-CN"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根据深度学习结构组成复杂算子</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mj-ea"/>
                <a:ea typeface="+mj-ea"/>
              </a:rPr>
              <a:t>N</a:t>
            </a:r>
            <a:r>
              <a:rPr lang="zh-CN" altLang="en-US" sz="1800" kern="0" spc="-1" dirty="0">
                <a:solidFill>
                  <a:srgbClr val="384056"/>
                </a:solidFill>
                <a:latin typeface="+mj-ea"/>
                <a:ea typeface="+mj-ea"/>
              </a:rPr>
              <a:t>个输入</a:t>
            </a:r>
            <a:r>
              <a:rPr lang="en-US" sz="1800" kern="0" spc="-1" dirty="0">
                <a:solidFill>
                  <a:srgbClr val="384056"/>
                </a:solidFill>
                <a:latin typeface="+mj-ea"/>
                <a:ea typeface="+mj-ea"/>
              </a:rPr>
              <a:t>Tensor</a:t>
            </a:r>
            <a:r>
              <a:rPr lang="zh-CN" altLang="en-US" sz="1800" kern="0" spc="-1" dirty="0">
                <a:solidFill>
                  <a:srgbClr val="384056"/>
                </a:solidFill>
                <a:latin typeface="+mj-ea"/>
                <a:ea typeface="+mj-ea"/>
              </a:rPr>
              <a:t>，</a:t>
            </a:r>
            <a:r>
              <a:rPr lang="en-US" sz="1800" kern="0" spc="-1" dirty="0">
                <a:solidFill>
                  <a:srgbClr val="384056"/>
                </a:solidFill>
                <a:latin typeface="+mj-ea"/>
                <a:ea typeface="+mj-ea"/>
              </a:rPr>
              <a:t>M</a:t>
            </a:r>
            <a:r>
              <a:rPr lang="zh-CN" altLang="en-US" sz="1800" kern="0" spc="-1" dirty="0">
                <a:solidFill>
                  <a:srgbClr val="384056"/>
                </a:solidFill>
                <a:latin typeface="+mj-ea"/>
                <a:ea typeface="+mj-ea"/>
              </a:rPr>
              <a:t>个输出</a:t>
            </a:r>
            <a:r>
              <a:rPr lang="en-US" sz="1800" kern="0" spc="-1" dirty="0">
                <a:solidFill>
                  <a:srgbClr val="384056"/>
                </a:solidFill>
                <a:latin typeface="+mj-ea"/>
                <a:ea typeface="+mj-ea"/>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619303" y="1626770"/>
            <a:ext cx="2353412" cy="1547448"/>
          </a:xfrm>
          <a:prstGeom prst="rect">
            <a:avLst/>
          </a:prstGeom>
        </p:spPr>
      </p:pic>
      <p:sp>
        <p:nvSpPr>
          <p:cNvPr id="10" name="矩形 9">
            <a:extLst>
              <a:ext uri="{FF2B5EF4-FFF2-40B4-BE49-F238E27FC236}">
                <a16:creationId xmlns:a16="http://schemas.microsoft.com/office/drawing/2014/main" id="{B57205BB-3A56-7C4B-B5DB-877D8F6ED489}"/>
              </a:ext>
            </a:extLst>
          </p:cNvPr>
          <p:cNvSpPr/>
          <p:nvPr/>
        </p:nvSpPr>
        <p:spPr>
          <a:xfrm>
            <a:off x="586661" y="469193"/>
            <a:ext cx="5966698" cy="584775"/>
          </a:xfrm>
          <a:prstGeom prst="rect">
            <a:avLst/>
          </a:prstGeom>
        </p:spPr>
        <p:txBody>
          <a:bodyPr wrap="none">
            <a:spAutoFit/>
          </a:bodyPr>
          <a:lstStyle/>
          <a:p>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基于计算图的</a:t>
            </a:r>
            <a:r>
              <a:rPr lang="en-US" altLang="zh-CN" sz="3200" b="1" dirty="0">
                <a:solidFill>
                  <a:srgbClr val="384056"/>
                </a:solidFill>
                <a:latin typeface="Microsoft YaHei" panose="020B0503020204020204" pitchFamily="34" charset="-122"/>
                <a:ea typeface="Microsoft YaHei" panose="020B0503020204020204" pitchFamily="34" charset="-122"/>
                <a:cs typeface="Arial" pitchFamily="34" charset="0"/>
              </a:rPr>
              <a:t>AI</a:t>
            </a:r>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框架：基本组成</a:t>
            </a:r>
            <a:endParaRPr lang="zh-CN" altLang="en-US" sz="3200" b="1" spc="-1" dirty="0">
              <a:solidFill>
                <a:srgbClr val="1A1A1A"/>
              </a:solidFill>
              <a:latin typeface="+mj-ea"/>
              <a:ea typeface="+mj-ea"/>
              <a:cs typeface="+mj-cs"/>
            </a:endParaRPr>
          </a:p>
        </p:txBody>
      </p:sp>
    </p:spTree>
    <p:extLst>
      <p:ext uri="{BB962C8B-B14F-4D97-AF65-F5344CB8AC3E}">
        <p14:creationId xmlns:p14="http://schemas.microsoft.com/office/powerpoint/2010/main" val="863378213"/>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15008</TotalTime>
  <Words>522</Words>
  <Application>Microsoft Macintosh PowerPoint</Application>
  <PresentationFormat>自定义</PresentationFormat>
  <Paragraphs>84</Paragraphs>
  <Slides>12</Slides>
  <Notes>5</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12</vt:i4>
      </vt:variant>
    </vt:vector>
  </HeadingPairs>
  <TitlesOfParts>
    <vt:vector size="33"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Franklin Gothic Book</vt:lpstr>
      <vt:lpstr>Times New Roman</vt:lpstr>
      <vt:lpstr>Wingdings</vt:lpstr>
      <vt:lpstr>Title1</vt:lpstr>
      <vt:lpstr>Title2</vt:lpstr>
      <vt:lpstr>content01</vt:lpstr>
      <vt:lpstr>Content02</vt:lpstr>
      <vt:lpstr>code01</vt:lpstr>
      <vt:lpstr>Thankyou</vt:lpstr>
      <vt:lpstr>计算图</vt:lpstr>
      <vt:lpstr>PowerPoint 演示文稿</vt:lpstr>
      <vt:lpstr>AI Framework Problem</vt:lpstr>
      <vt:lpstr>AI Framework Problem</vt:lpstr>
      <vt:lpstr>AI Framework Problem</vt:lpstr>
      <vt:lpstr>Computation graph</vt:lpstr>
      <vt:lpstr>PowerPoint 演示文稿</vt:lpstr>
      <vt:lpstr>PowerPoint 演示文稿</vt:lpstr>
      <vt:lpstr>PowerPoint 演示文稿</vt:lpstr>
      <vt:lpstr>基于数据流图（DAG）的计算框架</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1449</cp:revision>
  <dcterms:created xsi:type="dcterms:W3CDTF">2015-01-14T10:38:57Z</dcterms:created>
  <dcterms:modified xsi:type="dcterms:W3CDTF">2022-12-14T13:50:10Z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